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3" d="100"/>
          <a:sy n="73" d="100"/>
        </p:scale>
        <p:origin x="-426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9CC2D-1639-42A0-A458-8D22C8D02588}" type="datetimeFigureOut">
              <a:rPr lang="en-US" smtClean="0"/>
              <a:pPr/>
              <a:t>3/4/2009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33893-48F5-40F3-82FE-48F6235D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FCC61-79A5-4CA8-A0F6-355E5E45BCBA}" type="datetimeFigureOut">
              <a:rPr lang="en-US" smtClean="0"/>
              <a:pPr/>
              <a:t>3/4/2009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81C7-1100-4AEC-B3D3-4DAA53C1FC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FCC61-79A5-4CA8-A0F6-355E5E45BCBA}" type="datetimeFigureOut">
              <a:rPr lang="en-US" smtClean="0"/>
              <a:pPr/>
              <a:t>3/4/2009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81C7-1100-4AEC-B3D3-4DAA53C1FC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FCC61-79A5-4CA8-A0F6-355E5E45BCBA}" type="datetimeFigureOut">
              <a:rPr lang="en-US" smtClean="0"/>
              <a:pPr/>
              <a:t>3/4/2009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81C7-1100-4AEC-B3D3-4DAA53C1FC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1837AD-CB09-4FFF-9BAB-F21A632147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5DDCB67-8800-4C1D-AD7C-2B9B7118FE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FCC61-79A5-4CA8-A0F6-355E5E45BCBA}" type="datetimeFigureOut">
              <a:rPr lang="en-US" smtClean="0"/>
              <a:pPr/>
              <a:t>3/4/2009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81C7-1100-4AEC-B3D3-4DAA53C1FC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FCC61-79A5-4CA8-A0F6-355E5E45BCBA}" type="datetimeFigureOut">
              <a:rPr lang="en-US" smtClean="0"/>
              <a:pPr/>
              <a:t>3/4/2009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81C7-1100-4AEC-B3D3-4DAA53C1FC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FCC61-79A5-4CA8-A0F6-355E5E45BCBA}" type="datetimeFigureOut">
              <a:rPr lang="en-US" smtClean="0"/>
              <a:pPr/>
              <a:t>3/4/2009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81C7-1100-4AEC-B3D3-4DAA53C1FC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FCC61-79A5-4CA8-A0F6-355E5E45BCBA}" type="datetimeFigureOut">
              <a:rPr lang="en-US" smtClean="0"/>
              <a:pPr/>
              <a:t>3/4/2009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81C7-1100-4AEC-B3D3-4DAA53C1FC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FCC61-79A5-4CA8-A0F6-355E5E45BCBA}" type="datetimeFigureOut">
              <a:rPr lang="en-US" smtClean="0"/>
              <a:pPr/>
              <a:t>3/4/2009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81C7-1100-4AEC-B3D3-4DAA53C1FC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FCC61-79A5-4CA8-A0F6-355E5E45BCBA}" type="datetimeFigureOut">
              <a:rPr lang="en-US" smtClean="0"/>
              <a:pPr/>
              <a:t>3/4/2009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81C7-1100-4AEC-B3D3-4DAA53C1FC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FCC61-79A5-4CA8-A0F6-355E5E45BCBA}" type="datetimeFigureOut">
              <a:rPr lang="en-US" smtClean="0"/>
              <a:pPr/>
              <a:t>3/4/2009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81C7-1100-4AEC-B3D3-4DAA53C1FC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FCC61-79A5-4CA8-A0F6-355E5E45BCBA}" type="datetimeFigureOut">
              <a:rPr lang="en-US" smtClean="0"/>
              <a:pPr/>
              <a:t>3/4/2009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81C7-1100-4AEC-B3D3-4DAA53C1FC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FCC61-79A5-4CA8-A0F6-355E5E45BCBA}" type="datetimeFigureOut">
              <a:rPr lang="en-US" smtClean="0"/>
              <a:pPr/>
              <a:t>3/4/2009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281C7-1100-4AEC-B3D3-4DAA53C1FC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</a:t>
            </a:r>
            <a:r>
              <a:rPr lang="en-US" dirty="0" smtClean="0"/>
              <a:t>4. 1 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Exponential </a:t>
            </a:r>
            <a:r>
              <a:rPr lang="en-US" b="1" dirty="0" smtClean="0"/>
              <a:t>Functions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u="sng" dirty="0" smtClean="0"/>
              <a:t>Ex 4.1 , No </a:t>
            </a:r>
            <a:r>
              <a:rPr lang="en-US" sz="2400" b="1" u="sng" dirty="0"/>
              <a:t>11-</a:t>
            </a:r>
            <a:r>
              <a:rPr lang="en-US" sz="2400" dirty="0"/>
              <a:t> A typical </a:t>
            </a:r>
            <a:r>
              <a:rPr lang="en-US" sz="2400" dirty="0" err="1"/>
              <a:t>behive</a:t>
            </a:r>
            <a:r>
              <a:rPr lang="en-US" sz="2400" dirty="0"/>
              <a:t> contains </a:t>
            </a:r>
            <a:r>
              <a:rPr lang="en-US" sz="2400" b="1" u="sng" dirty="0"/>
              <a:t>20,000 insects</a:t>
            </a:r>
            <a:r>
              <a:rPr lang="en-US" sz="2400" dirty="0"/>
              <a:t>. The </a:t>
            </a:r>
            <a:br>
              <a:rPr lang="en-US" sz="2400" dirty="0"/>
            </a:br>
            <a:r>
              <a:rPr lang="en-US" sz="2400" dirty="0"/>
              <a:t>population can increase in size by </a:t>
            </a:r>
            <a:r>
              <a:rPr lang="en-US" sz="2400" b="1" u="sng" dirty="0"/>
              <a:t>a factor of 2.5 every 6 weeks</a:t>
            </a:r>
            <a:r>
              <a:rPr lang="en-US" sz="2400" dirty="0"/>
              <a:t>. How many bees could there be </a:t>
            </a:r>
            <a:r>
              <a:rPr lang="en-US" sz="2400" b="1" u="sng" dirty="0"/>
              <a:t>after 4 weeks</a:t>
            </a:r>
            <a:r>
              <a:rPr lang="en-US" sz="2400" dirty="0"/>
              <a:t> ? After </a:t>
            </a:r>
            <a:r>
              <a:rPr lang="en-US" sz="2400" b="1" u="sng" dirty="0"/>
              <a:t>20 weeks</a:t>
            </a:r>
            <a:r>
              <a:rPr lang="en-US" sz="2400" dirty="0"/>
              <a:t>?</a:t>
            </a:r>
            <a:br>
              <a:rPr lang="en-US" sz="2400" dirty="0"/>
            </a:br>
            <a:r>
              <a:rPr lang="en-US" sz="2400" dirty="0"/>
              <a:t>a) </a:t>
            </a:r>
            <a:r>
              <a:rPr lang="en-US" sz="2400" b="1" u="sng" dirty="0"/>
              <a:t>Write a function</a:t>
            </a:r>
            <a:r>
              <a:rPr lang="en-US" sz="2400" dirty="0"/>
              <a:t> that describes </a:t>
            </a:r>
            <a:r>
              <a:rPr lang="en-US" sz="2400" b="1" u="sng" dirty="0"/>
              <a:t>exponential growth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/>
              <a:t>b) Use </a:t>
            </a:r>
            <a:r>
              <a:rPr lang="en-US" sz="2400" b="1" u="sng" dirty="0"/>
              <a:t>calculator to graph the function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c) </a:t>
            </a:r>
            <a:r>
              <a:rPr lang="en-US" sz="2400" b="1" u="sng" dirty="0"/>
              <a:t>Evaluate the function</a:t>
            </a:r>
            <a:r>
              <a:rPr lang="en-US" sz="2400" dirty="0"/>
              <a:t> at the given values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u="sng" dirty="0" smtClean="0"/>
              <a:t>Solution</a:t>
            </a:r>
            <a:r>
              <a:rPr lang="en-US" sz="2400" dirty="0" smtClean="0"/>
              <a:t>-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a) P(t) = 20,000(2.5) </a:t>
            </a:r>
            <a:r>
              <a:rPr lang="en-US" sz="2400" baseline="30000" dirty="0"/>
              <a:t>t/6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b) Here we use </a:t>
            </a:r>
            <a:r>
              <a:rPr lang="en-US" sz="2400" dirty="0" err="1"/>
              <a:t>Xmin</a:t>
            </a:r>
            <a:r>
              <a:rPr lang="en-US" sz="2400" dirty="0"/>
              <a:t> = 0 , </a:t>
            </a:r>
            <a:r>
              <a:rPr lang="en-US" sz="2400" dirty="0" err="1"/>
              <a:t>Xmax</a:t>
            </a:r>
            <a:r>
              <a:rPr lang="en-US" sz="2400" dirty="0"/>
              <a:t> = 25, </a:t>
            </a:r>
            <a:r>
              <a:rPr lang="en-US" sz="2400" dirty="0" err="1"/>
              <a:t>Ymin</a:t>
            </a:r>
            <a:r>
              <a:rPr lang="en-US" sz="2400" dirty="0"/>
              <a:t> = 0, and </a:t>
            </a:r>
            <a:r>
              <a:rPr lang="en-US" sz="2400" dirty="0" err="1"/>
              <a:t>Ymax</a:t>
            </a:r>
            <a:r>
              <a:rPr lang="en-US" sz="2400" dirty="0"/>
              <a:t> = 500,000</a:t>
            </a:r>
            <a:br>
              <a:rPr lang="en-US" sz="2400" dirty="0"/>
            </a:br>
            <a:r>
              <a:rPr lang="en-US" sz="2400" dirty="0"/>
              <a:t>c) </a:t>
            </a:r>
            <a:r>
              <a:rPr lang="en-US" sz="2400" b="1" u="sng" dirty="0"/>
              <a:t>After 4 weeks</a:t>
            </a:r>
            <a:r>
              <a:rPr lang="en-US" sz="2400" dirty="0"/>
              <a:t>, there are P(4) = 20,000(2.5)</a:t>
            </a:r>
            <a:r>
              <a:rPr lang="en-US" sz="2400" baseline="30000" dirty="0"/>
              <a:t>4/6</a:t>
            </a:r>
            <a:r>
              <a:rPr lang="en-US" sz="2400" dirty="0"/>
              <a:t>= </a:t>
            </a:r>
            <a:r>
              <a:rPr lang="en-US" sz="2400" b="1" dirty="0"/>
              <a:t>36,840 bees.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u="sng" dirty="0"/>
              <a:t>After 20 weeks</a:t>
            </a:r>
            <a:r>
              <a:rPr lang="en-US" sz="2400" dirty="0"/>
              <a:t>, there are </a:t>
            </a:r>
            <a:br>
              <a:rPr lang="en-US" sz="2400" dirty="0"/>
            </a:br>
            <a:r>
              <a:rPr lang="en-US" sz="2400" dirty="0"/>
              <a:t>P(20) = 20,000(2.5)</a:t>
            </a:r>
            <a:r>
              <a:rPr lang="en-US" sz="2400" baseline="30000" dirty="0"/>
              <a:t>20/6</a:t>
            </a:r>
            <a:r>
              <a:rPr lang="en-US" sz="2400" dirty="0"/>
              <a:t>=</a:t>
            </a:r>
            <a:r>
              <a:rPr lang="en-US" sz="2400" b="1" dirty="0"/>
              <a:t>424,128bees</a:t>
            </a:r>
            <a:r>
              <a:rPr lang="en-US" sz="4000" dirty="0"/>
              <a:t> </a:t>
            </a:r>
          </a:p>
        </p:txBody>
      </p:sp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2743200"/>
            <a:ext cx="1524000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400" b="1" dirty="0"/>
              <a:t>46</a:t>
            </a:r>
            <a:r>
              <a:rPr lang="en-US" sz="2400" dirty="0"/>
              <a:t>. Each table describes </a:t>
            </a:r>
            <a:r>
              <a:rPr lang="en-US" sz="2400" b="1" dirty="0"/>
              <a:t>exponential growth or decay</a:t>
            </a:r>
            <a:r>
              <a:rPr lang="en-US" sz="2400" dirty="0"/>
              <a:t>. </a:t>
            </a:r>
            <a:r>
              <a:rPr lang="en-US" sz="2400" b="1" u="sng" dirty="0"/>
              <a:t>Find the growth or decay factor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Complete </a:t>
            </a:r>
            <a:r>
              <a:rPr lang="en-US" sz="2400" dirty="0"/>
              <a:t>the table. </a:t>
            </a:r>
            <a:r>
              <a:rPr lang="en-US" sz="2400" b="1" u="sng" dirty="0"/>
              <a:t>Round values to two decimal places</a:t>
            </a:r>
            <a:r>
              <a:rPr lang="en-US" sz="2400" dirty="0"/>
              <a:t> if necessary</a:t>
            </a:r>
            <a:br>
              <a:rPr lang="en-US" sz="2400" dirty="0"/>
            </a:br>
            <a:r>
              <a:rPr lang="en-US" sz="2400" dirty="0"/>
              <a:t> </a:t>
            </a:r>
          </a:p>
        </p:txBody>
      </p:sp>
      <p:graphicFrame>
        <p:nvGraphicFramePr>
          <p:cNvPr id="48155" name="Group 27"/>
          <p:cNvGraphicFramePr>
            <a:graphicFrameLocks noGrp="1"/>
          </p:cNvGraphicFramePr>
          <p:nvPr>
            <p:ph idx="1"/>
          </p:nvPr>
        </p:nvGraphicFramePr>
        <p:xfrm>
          <a:off x="304800" y="2438400"/>
          <a:ext cx="8229600" cy="1828800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157" name="Text Box 29"/>
          <p:cNvSpPr txBox="1">
            <a:spLocks noChangeArrowheads="1"/>
          </p:cNvSpPr>
          <p:nvPr/>
        </p:nvSpPr>
        <p:spPr bwMode="auto">
          <a:xfrm>
            <a:off x="228600" y="4343400"/>
            <a:ext cx="5712013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/>
              <a:t>Solution - Using </a:t>
            </a:r>
            <a:r>
              <a:rPr lang="en-US" b="1" dirty="0"/>
              <a:t>(0</a:t>
            </a:r>
            <a:r>
              <a:rPr lang="en-US" b="1" dirty="0" smtClean="0"/>
              <a:t>, 4</a:t>
            </a:r>
            <a:r>
              <a:rPr lang="en-US" b="1" dirty="0"/>
              <a:t>) , </a:t>
            </a:r>
            <a:r>
              <a:rPr lang="en-US" b="1" dirty="0" smtClean="0"/>
              <a:t> Exponential Function , P ( t) = </a:t>
            </a:r>
            <a:r>
              <a:rPr lang="en-US" dirty="0" smtClean="0"/>
              <a:t>P</a:t>
            </a:r>
            <a:r>
              <a:rPr lang="en-US" baseline="-25000" dirty="0" smtClean="0"/>
              <a:t>0</a:t>
            </a:r>
            <a:r>
              <a:rPr lang="en-US" b="1" dirty="0" smtClean="0"/>
              <a:t> </a:t>
            </a:r>
            <a:r>
              <a:rPr lang="en-US" b="1" dirty="0" err="1" smtClean="0"/>
              <a:t>b</a:t>
            </a:r>
            <a:r>
              <a:rPr lang="en-US" b="1" baseline="30000" dirty="0" err="1" smtClean="0"/>
              <a:t>t</a:t>
            </a:r>
            <a:r>
              <a:rPr lang="en-US" b="1" baseline="30000" dirty="0" smtClean="0"/>
              <a:t> </a:t>
            </a:r>
          </a:p>
          <a:p>
            <a:r>
              <a:rPr lang="en-US" b="1" baseline="30000" dirty="0" smtClean="0"/>
              <a:t> </a:t>
            </a:r>
            <a:r>
              <a:rPr lang="en-US" b="1" dirty="0" smtClean="0"/>
              <a:t>we </a:t>
            </a:r>
            <a:r>
              <a:rPr lang="en-US" b="1" dirty="0"/>
              <a:t>have </a:t>
            </a:r>
            <a:endParaRPr lang="en-US" b="1" dirty="0" smtClean="0"/>
          </a:p>
          <a:p>
            <a:r>
              <a:rPr lang="en-US" b="1" dirty="0" smtClean="0"/>
              <a:t>P</a:t>
            </a:r>
            <a:r>
              <a:rPr lang="en-US" b="1" baseline="-25000" dirty="0" smtClean="0"/>
              <a:t>0 = </a:t>
            </a:r>
            <a:r>
              <a:rPr lang="en-US" b="1" dirty="0" smtClean="0"/>
              <a:t> 4</a:t>
            </a:r>
          </a:p>
          <a:p>
            <a:r>
              <a:rPr lang="en-US" b="1" dirty="0" smtClean="0"/>
              <a:t>Using </a:t>
            </a:r>
            <a:r>
              <a:rPr lang="en-US" b="1" dirty="0"/>
              <a:t>(1</a:t>
            </a:r>
            <a:r>
              <a:rPr lang="en-US" b="1" dirty="0" smtClean="0"/>
              <a:t>, 5</a:t>
            </a:r>
            <a:r>
              <a:rPr lang="en-US" b="1" dirty="0"/>
              <a:t>), </a:t>
            </a:r>
            <a:r>
              <a:rPr lang="en-US" b="1" dirty="0" smtClean="0"/>
              <a:t> 5 </a:t>
            </a:r>
            <a:r>
              <a:rPr lang="en-US" b="1" dirty="0"/>
              <a:t>= </a:t>
            </a:r>
            <a:r>
              <a:rPr lang="en-US" b="1" dirty="0" smtClean="0"/>
              <a:t>4b</a:t>
            </a:r>
            <a:r>
              <a:rPr lang="en-US" b="1" baseline="30000" dirty="0"/>
              <a:t>1</a:t>
            </a:r>
            <a:r>
              <a:rPr lang="en-US" b="1" baseline="30000" dirty="0" smtClean="0"/>
              <a:t>  </a:t>
            </a:r>
          </a:p>
          <a:p>
            <a:r>
              <a:rPr lang="en-US" b="1" dirty="0" smtClean="0"/>
              <a:t>5/4 = b, the </a:t>
            </a:r>
            <a:r>
              <a:rPr lang="en-US" b="1" dirty="0"/>
              <a:t>growth </a:t>
            </a:r>
            <a:r>
              <a:rPr lang="en-US" b="1" dirty="0" smtClean="0"/>
              <a:t>factor</a:t>
            </a:r>
            <a:endParaRPr lang="en-US" b="1" dirty="0"/>
          </a:p>
          <a:p>
            <a:r>
              <a:rPr lang="en-US" b="1" dirty="0"/>
              <a:t>b = 1.25. Now use P(t) = 4(1.25) </a:t>
            </a:r>
            <a:r>
              <a:rPr lang="en-US" b="1" baseline="30000" dirty="0"/>
              <a:t>t</a:t>
            </a:r>
            <a:r>
              <a:rPr lang="en-US" b="1" dirty="0"/>
              <a:t> to complete the </a:t>
            </a:r>
            <a:r>
              <a:rPr lang="en-US" b="1" dirty="0" smtClean="0"/>
              <a:t>table</a:t>
            </a:r>
          </a:p>
          <a:p>
            <a:r>
              <a:rPr lang="en-US" b="1" dirty="0" smtClean="0"/>
              <a:t>P ( t) = </a:t>
            </a:r>
            <a:r>
              <a:rPr lang="en-US" dirty="0" smtClean="0"/>
              <a:t>P</a:t>
            </a:r>
            <a:r>
              <a:rPr lang="en-US" baseline="-25000" dirty="0" smtClean="0"/>
              <a:t>0</a:t>
            </a:r>
            <a:r>
              <a:rPr lang="en-US" b="1" dirty="0" smtClean="0"/>
              <a:t> </a:t>
            </a:r>
            <a:r>
              <a:rPr lang="en-US" b="1" dirty="0" err="1" smtClean="0"/>
              <a:t>b</a:t>
            </a:r>
            <a:r>
              <a:rPr lang="en-US" b="1" baseline="30000" dirty="0" err="1" smtClean="0"/>
              <a:t>t</a:t>
            </a:r>
            <a:r>
              <a:rPr lang="en-US" b="1" baseline="30000" dirty="0" smtClean="0"/>
              <a:t> </a:t>
            </a:r>
          </a:p>
          <a:p>
            <a:r>
              <a:rPr lang="en-US" b="1" dirty="0" smtClean="0"/>
              <a:t>P(3) = 4( 1.25)</a:t>
            </a:r>
            <a:r>
              <a:rPr lang="en-US" b="1" baseline="30000" dirty="0" smtClean="0"/>
              <a:t> 3</a:t>
            </a:r>
            <a:r>
              <a:rPr lang="en-US" b="1" dirty="0" smtClean="0"/>
              <a:t>  = 7.81</a:t>
            </a:r>
          </a:p>
          <a:p>
            <a:r>
              <a:rPr lang="en-US" b="1" dirty="0" smtClean="0"/>
              <a:t>P(4) = 4(1.25)</a:t>
            </a:r>
            <a:r>
              <a:rPr lang="en-US" b="1" baseline="30000" dirty="0" smtClean="0"/>
              <a:t> 4</a:t>
            </a:r>
            <a:r>
              <a:rPr lang="en-US" b="1" dirty="0" smtClean="0"/>
              <a:t>  = 9.77 </a:t>
            </a:r>
          </a:p>
          <a:p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48158" name="Line 30"/>
          <p:cNvSpPr>
            <a:spLocks noChangeShapeType="1"/>
          </p:cNvSpPr>
          <p:nvPr/>
        </p:nvSpPr>
        <p:spPr bwMode="auto">
          <a:xfrm>
            <a:off x="63246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59" name="Line 31"/>
          <p:cNvSpPr>
            <a:spLocks noChangeShapeType="1"/>
          </p:cNvSpPr>
          <p:nvPr/>
        </p:nvSpPr>
        <p:spPr bwMode="auto">
          <a:xfrm>
            <a:off x="7696200" y="3886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60" name="Text Box 32"/>
          <p:cNvSpPr txBox="1">
            <a:spLocks noChangeArrowheads="1"/>
          </p:cNvSpPr>
          <p:nvPr/>
        </p:nvSpPr>
        <p:spPr bwMode="auto">
          <a:xfrm>
            <a:off x="6019800" y="4495800"/>
            <a:ext cx="253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7.81                  9.77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sz="2400" b="1" u="sng" dirty="0"/>
              <a:t>57</a:t>
            </a:r>
            <a:r>
              <a:rPr lang="en-US" sz="2400" dirty="0"/>
              <a:t>. a) Find the initial value and the growth or decay factor.</a:t>
            </a:r>
            <a:br>
              <a:rPr lang="en-US" sz="2400" dirty="0"/>
            </a:br>
            <a:r>
              <a:rPr lang="en-US" sz="2400" dirty="0"/>
              <a:t>b) Write a formula for the function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50180" name="Arc 4"/>
          <p:cNvSpPr>
            <a:spLocks/>
          </p:cNvSpPr>
          <p:nvPr/>
        </p:nvSpPr>
        <p:spPr bwMode="auto">
          <a:xfrm rot="-10800000">
            <a:off x="2438400" y="1981200"/>
            <a:ext cx="4648200" cy="3124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>
            <a:off x="1371600" y="5029200"/>
            <a:ext cx="6096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 flipV="1">
            <a:off x="2438400" y="10668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 flipH="1" flipV="1">
            <a:off x="2362200" y="15240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6248400" y="5029200"/>
            <a:ext cx="762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1736725" y="2017713"/>
            <a:ext cx="4381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80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40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4784725" y="5218113"/>
            <a:ext cx="189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4                       8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609600" y="5181600"/>
            <a:ext cx="6572953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/>
              <a:t>The initial value is 80( when x = 0</a:t>
            </a:r>
            <a:r>
              <a:rPr lang="en-US" sz="1400" b="1" dirty="0" smtClean="0"/>
              <a:t>) ,  P ( t) = </a:t>
            </a:r>
            <a:r>
              <a:rPr lang="en-US" sz="1400" dirty="0" smtClean="0"/>
              <a:t>P</a:t>
            </a:r>
            <a:r>
              <a:rPr lang="en-US" sz="1400" baseline="-25000" dirty="0" smtClean="0"/>
              <a:t>0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</a:t>
            </a:r>
            <a:r>
              <a:rPr lang="en-US" sz="1400" b="1" baseline="30000" dirty="0" err="1" smtClean="0"/>
              <a:t>t</a:t>
            </a:r>
            <a:r>
              <a:rPr lang="en-US" sz="1400" b="1" baseline="30000" dirty="0" smtClean="0"/>
              <a:t>   </a:t>
            </a:r>
          </a:p>
          <a:p>
            <a:r>
              <a:rPr lang="en-US" sz="1400" b="1" baseline="30000" dirty="0" smtClean="0"/>
              <a:t> </a:t>
            </a:r>
            <a:r>
              <a:rPr lang="en-US" sz="1400" b="1" dirty="0" smtClean="0"/>
              <a:t>80 = </a:t>
            </a:r>
            <a:r>
              <a:rPr lang="en-US" sz="1400" dirty="0" smtClean="0"/>
              <a:t>P</a:t>
            </a:r>
            <a:r>
              <a:rPr lang="en-US" sz="1400" baseline="-25000" dirty="0" smtClean="0"/>
              <a:t>0</a:t>
            </a:r>
            <a:r>
              <a:rPr lang="en-US" sz="1400" b="1" dirty="0" smtClean="0"/>
              <a:t> b</a:t>
            </a:r>
            <a:r>
              <a:rPr lang="en-US" sz="1400" b="1" baseline="30000" dirty="0" smtClean="0"/>
              <a:t>0</a:t>
            </a:r>
            <a:r>
              <a:rPr lang="en-US" sz="1400" b="1" dirty="0" smtClean="0"/>
              <a:t>  ,  </a:t>
            </a:r>
            <a:r>
              <a:rPr lang="en-US" sz="1400" dirty="0" smtClean="0"/>
              <a:t>P</a:t>
            </a:r>
            <a:r>
              <a:rPr lang="en-US" sz="1400" baseline="-25000" dirty="0" smtClean="0"/>
              <a:t>0</a:t>
            </a:r>
            <a:r>
              <a:rPr lang="en-US" sz="1400" b="1" dirty="0" smtClean="0"/>
              <a:t> = 80 </a:t>
            </a:r>
            <a:r>
              <a:rPr lang="en-US" sz="1400" b="1" dirty="0"/>
              <a:t>T</a:t>
            </a:r>
            <a:r>
              <a:rPr lang="en-US" sz="1400" b="1" dirty="0" smtClean="0"/>
              <a:t>he </a:t>
            </a:r>
            <a:r>
              <a:rPr lang="en-US" sz="1400" b="1" dirty="0"/>
              <a:t>graph passes </a:t>
            </a:r>
            <a:endParaRPr lang="en-US" sz="1400" b="1" dirty="0" smtClean="0"/>
          </a:p>
          <a:p>
            <a:r>
              <a:rPr lang="en-US" sz="1400" b="1" dirty="0" smtClean="0"/>
              <a:t>through </a:t>
            </a:r>
            <a:r>
              <a:rPr lang="en-US" sz="1400" b="1" dirty="0"/>
              <a:t>( 1, 40), so </a:t>
            </a:r>
          </a:p>
          <a:p>
            <a:r>
              <a:rPr lang="en-US" sz="1400" b="1" dirty="0"/>
              <a:t>40 = 80 </a:t>
            </a:r>
            <a:r>
              <a:rPr lang="en-US" sz="1400" b="1" dirty="0" smtClean="0"/>
              <a:t>b</a:t>
            </a:r>
            <a:r>
              <a:rPr lang="en-US" sz="1400" b="1" baseline="30000" dirty="0" smtClean="0"/>
              <a:t>1</a:t>
            </a:r>
            <a:r>
              <a:rPr lang="en-US" sz="1400" b="1" dirty="0" smtClean="0"/>
              <a:t> , b = 1/2. </a:t>
            </a:r>
            <a:r>
              <a:rPr lang="en-US" sz="1400" b="1" dirty="0"/>
              <a:t>This gives decay factor b = ½ . An alternate method for finding the </a:t>
            </a:r>
          </a:p>
          <a:p>
            <a:r>
              <a:rPr lang="en-US" sz="1400" b="1" dirty="0"/>
              <a:t>decay  factor is to notice that the y-values on the graph are halved every time x </a:t>
            </a:r>
          </a:p>
          <a:p>
            <a:r>
              <a:rPr lang="en-US" sz="1400" b="1" dirty="0"/>
              <a:t>increases by 1.</a:t>
            </a:r>
          </a:p>
          <a:p>
            <a:r>
              <a:rPr lang="en-US" sz="1400" b="1" dirty="0"/>
              <a:t>b) f(x) = 80 (1/2) </a:t>
            </a:r>
            <a:r>
              <a:rPr lang="en-US" sz="1400" b="1" baseline="30000" dirty="0"/>
              <a:t>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90800" y="1981200"/>
            <a:ext cx="84029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(0, 80)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( 1, 40)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 flipH="1" flipV="1">
            <a:off x="3047998" y="350519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 ( t) = </a:t>
            </a:r>
            <a:r>
              <a:rPr lang="en-US" dirty="0" smtClean="0"/>
              <a:t>P</a:t>
            </a:r>
            <a:r>
              <a:rPr lang="en-US" baseline="-25000" dirty="0" smtClean="0"/>
              <a:t>0</a:t>
            </a:r>
            <a:r>
              <a:rPr lang="en-US" b="1" dirty="0" smtClean="0"/>
              <a:t> </a:t>
            </a:r>
            <a:r>
              <a:rPr lang="en-US" b="1" dirty="0" err="1" smtClean="0"/>
              <a:t>b</a:t>
            </a:r>
            <a:r>
              <a:rPr lang="en-US" b="1" baseline="30000" dirty="0" err="1" smtClean="0"/>
              <a:t>t</a:t>
            </a:r>
            <a:r>
              <a:rPr lang="en-US" b="1" baseline="30000" dirty="0" smtClean="0"/>
              <a:t> 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 flipV="1">
            <a:off x="2423164" y="2133597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 ( t) = </a:t>
            </a:r>
            <a:r>
              <a:rPr lang="en-US" dirty="0" smtClean="0"/>
              <a:t>P</a:t>
            </a:r>
            <a:r>
              <a:rPr lang="en-US" baseline="-25000" dirty="0" smtClean="0"/>
              <a:t>0</a:t>
            </a:r>
            <a:r>
              <a:rPr lang="en-US" b="1" dirty="0" smtClean="0"/>
              <a:t> </a:t>
            </a:r>
            <a:r>
              <a:rPr lang="en-US" b="1" dirty="0" err="1" smtClean="0"/>
              <a:t>b</a:t>
            </a:r>
            <a:r>
              <a:rPr lang="en-US" b="1" baseline="30000" dirty="0" err="1" smtClean="0"/>
              <a:t>t</a:t>
            </a:r>
            <a:r>
              <a:rPr lang="en-US" b="1" baseline="30000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000" b="1" u="sng"/>
              <a:t>No 70, Pg 339</a:t>
            </a:r>
            <a:r>
              <a:rPr lang="en-US" sz="2000"/>
              <a:t>. </a:t>
            </a:r>
            <a:r>
              <a:rPr lang="en-US" sz="2000" b="1"/>
              <a:t>Over the week end the Midland Infirmary identifies </a:t>
            </a:r>
            <a:r>
              <a:rPr lang="en-US" sz="2000" b="1" u="sng"/>
              <a:t>four cases</a:t>
            </a:r>
            <a:r>
              <a:rPr lang="en-US" sz="2000" b="1"/>
              <a:t> of Asian flu. </a:t>
            </a:r>
            <a:r>
              <a:rPr lang="en-US" sz="2000" b="1" u="sng"/>
              <a:t>Three days</a:t>
            </a:r>
            <a:r>
              <a:rPr lang="en-US" sz="2000" b="1"/>
              <a:t> later it has treated a total of </a:t>
            </a:r>
            <a:r>
              <a:rPr lang="en-US" sz="2000" b="1" u="sng"/>
              <a:t>ten cases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267200" cy="5029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600" b="1" u="sng" dirty="0" smtClean="0"/>
              <a:t>Solution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 smtClean="0"/>
              <a:t>a</a:t>
            </a:r>
            <a:r>
              <a:rPr lang="en-US" sz="1600" b="1" dirty="0"/>
              <a:t>) Flu cases grow </a:t>
            </a:r>
            <a:r>
              <a:rPr lang="en-US" sz="1600" b="1" u="sng" dirty="0"/>
              <a:t>linearly</a:t>
            </a:r>
            <a:r>
              <a:rPr lang="en-US" sz="1600" u="sng" dirty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/>
              <a:t>L(t) = </a:t>
            </a:r>
            <a:r>
              <a:rPr lang="en-US" sz="1600" b="1" dirty="0" err="1"/>
              <a:t>mt</a:t>
            </a:r>
            <a:r>
              <a:rPr lang="en-US" sz="1600" b="1" dirty="0"/>
              <a:t> + b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/>
              <a:t>Slope = m =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/>
              <a:t>L(t) = 2t + 4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US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US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/>
              <a:t>b) Flue grows </a:t>
            </a:r>
            <a:r>
              <a:rPr lang="en-US" sz="1600" b="1" u="sng" dirty="0"/>
              <a:t>exponentially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b="1" u="sng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/>
              <a:t>E(t) = E</a:t>
            </a:r>
            <a:r>
              <a:rPr lang="en-US" sz="1600" b="1" baseline="-25000" dirty="0"/>
              <a:t>0 </a:t>
            </a:r>
            <a:r>
              <a:rPr lang="en-US" sz="1600" b="1" dirty="0"/>
              <a:t>a</a:t>
            </a:r>
            <a:r>
              <a:rPr lang="en-US" sz="1600" b="1" baseline="30000" dirty="0"/>
              <a:t>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 smtClean="0"/>
              <a:t>E</a:t>
            </a:r>
            <a:r>
              <a:rPr lang="en-US" sz="1600" b="1" baseline="-25000" dirty="0" smtClean="0"/>
              <a:t>0</a:t>
            </a:r>
            <a:r>
              <a:rPr lang="en-US" sz="1600" b="1" dirty="0" smtClean="0"/>
              <a:t> </a:t>
            </a:r>
            <a:r>
              <a:rPr lang="en-US" sz="1600" b="1" dirty="0"/>
              <a:t>= 4,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/>
              <a:t>E(t) = 4 a</a:t>
            </a:r>
            <a:r>
              <a:rPr lang="en-US" sz="1600" b="1" baseline="30000" dirty="0"/>
              <a:t>t</a:t>
            </a:r>
            <a:r>
              <a:rPr lang="en-US" sz="1600" b="1" dirty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/>
              <a:t>10 = 4 a</a:t>
            </a:r>
            <a:r>
              <a:rPr lang="en-US" sz="1600" b="1" baseline="30000" dirty="0"/>
              <a:t>t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b="1" baseline="30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baseline="30000" dirty="0"/>
              <a:t>        = </a:t>
            </a:r>
            <a:r>
              <a:rPr lang="en-US" sz="1600" b="1" dirty="0"/>
              <a:t>a</a:t>
            </a:r>
            <a:r>
              <a:rPr lang="en-US" sz="1600" b="1" baseline="30000" dirty="0"/>
              <a:t>t,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b="1" baseline="30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/>
              <a:t>     =  a</a:t>
            </a:r>
            <a:r>
              <a:rPr lang="en-US" sz="1600" b="1" baseline="30000" dirty="0"/>
              <a:t> 3</a:t>
            </a:r>
            <a:r>
              <a:rPr lang="en-US" sz="1600" b="1" dirty="0"/>
              <a:t> , t = 3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US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/>
              <a:t>a =</a:t>
            </a:r>
            <a:r>
              <a:rPr lang="en-US" sz="1600" b="1" baseline="30000" dirty="0"/>
              <a:t>    </a:t>
            </a:r>
            <a:r>
              <a:rPr lang="en-US" sz="1600" b="1" baseline="30000" dirty="0" smtClean="0"/>
              <a:t>                   =                   =         1.357</a:t>
            </a:r>
            <a:endParaRPr lang="en-US" sz="1600" b="1" baseline="30000" dirty="0"/>
          </a:p>
          <a:p>
            <a:pPr>
              <a:lnSpc>
                <a:spcPct val="80000"/>
              </a:lnSpc>
              <a:buFontTx/>
              <a:buNone/>
            </a:pPr>
            <a:endParaRPr lang="en-US" sz="16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 smtClean="0"/>
              <a:t>E(t</a:t>
            </a:r>
            <a:r>
              <a:rPr lang="en-US" sz="1600" b="1" dirty="0"/>
              <a:t>) = 4(1.357)</a:t>
            </a:r>
            <a:r>
              <a:rPr lang="en-US" sz="1600" b="1" baseline="30000" dirty="0"/>
              <a:t>t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b="1" dirty="0"/>
          </a:p>
        </p:txBody>
      </p:sp>
      <p:graphicFrame>
        <p:nvGraphicFramePr>
          <p:cNvPr id="27680" name="Group 32"/>
          <p:cNvGraphicFramePr>
            <a:graphicFrameLocks noGrp="1"/>
          </p:cNvGraphicFramePr>
          <p:nvPr>
            <p:ph sz="quarter" idx="2"/>
          </p:nvPr>
        </p:nvGraphicFramePr>
        <p:xfrm>
          <a:off x="4038600" y="1752600"/>
          <a:ext cx="4038600" cy="1143000"/>
        </p:xfrm>
        <a:graphic>
          <a:graphicData uri="http://schemas.openxmlformats.org/drawingml/2006/table">
            <a:tbl>
              <a:tblPr/>
              <a:tblGrid>
                <a:gridCol w="673100"/>
                <a:gridCol w="673100"/>
                <a:gridCol w="673100"/>
                <a:gridCol w="673100"/>
                <a:gridCol w="673100"/>
                <a:gridCol w="67310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L(t)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7681" name="Object 33"/>
          <p:cNvGraphicFramePr>
            <a:graphicFrameLocks noChangeAspect="1"/>
          </p:cNvGraphicFramePr>
          <p:nvPr>
            <p:ph sz="quarter" idx="3"/>
          </p:nvPr>
        </p:nvGraphicFramePr>
        <p:xfrm>
          <a:off x="1676400" y="2133600"/>
          <a:ext cx="609600" cy="573088"/>
        </p:xfrm>
        <a:graphic>
          <a:graphicData uri="http://schemas.openxmlformats.org/presentationml/2006/ole">
            <p:oleObj spid="_x0000_s2050" name="Equation" r:id="rId3" imgW="419040" imgH="393480" progId="Equation.3">
              <p:embed/>
            </p:oleObj>
          </a:graphicData>
        </a:graphic>
      </p:graphicFrame>
      <p:sp>
        <p:nvSpPr>
          <p:cNvPr id="27683" name="AutoShape 35"/>
          <p:cNvSpPr>
            <a:spLocks/>
          </p:cNvSpPr>
          <p:nvPr/>
        </p:nvSpPr>
        <p:spPr bwMode="auto">
          <a:xfrm rot="-5400000">
            <a:off x="5067300" y="5448300"/>
            <a:ext cx="228600" cy="1066800"/>
          </a:xfrm>
          <a:prstGeom prst="leftBracket">
            <a:avLst>
              <a:gd name="adj" fmla="val 3888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7684" name="Group 36"/>
          <p:cNvGraphicFramePr>
            <a:graphicFrameLocks noGrp="1"/>
          </p:cNvGraphicFramePr>
          <p:nvPr/>
        </p:nvGraphicFramePr>
        <p:xfrm>
          <a:off x="3886200" y="4495800"/>
          <a:ext cx="4038600" cy="1143000"/>
        </p:xfrm>
        <a:graphic>
          <a:graphicData uri="http://schemas.openxmlformats.org/drawingml/2006/table">
            <a:tbl>
              <a:tblPr/>
              <a:tblGrid>
                <a:gridCol w="673100"/>
                <a:gridCol w="673100"/>
                <a:gridCol w="673100"/>
                <a:gridCol w="673100"/>
                <a:gridCol w="673100"/>
                <a:gridCol w="67310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E(t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7707" name="Object 59"/>
          <p:cNvGraphicFramePr>
            <a:graphicFrameLocks noChangeAspect="1"/>
          </p:cNvGraphicFramePr>
          <p:nvPr/>
        </p:nvGraphicFramePr>
        <p:xfrm>
          <a:off x="533400" y="4724400"/>
          <a:ext cx="236538" cy="457200"/>
        </p:xfrm>
        <a:graphic>
          <a:graphicData uri="http://schemas.openxmlformats.org/presentationml/2006/ole">
            <p:oleObj spid="_x0000_s2051" name="Equation" r:id="rId4" imgW="203040" imgH="393480" progId="Equation.3">
              <p:embed/>
            </p:oleObj>
          </a:graphicData>
        </a:graphic>
      </p:graphicFrame>
      <p:graphicFrame>
        <p:nvGraphicFramePr>
          <p:cNvPr id="27708" name="Object 60"/>
          <p:cNvGraphicFramePr>
            <a:graphicFrameLocks noChangeAspect="1"/>
          </p:cNvGraphicFramePr>
          <p:nvPr/>
        </p:nvGraphicFramePr>
        <p:xfrm>
          <a:off x="838200" y="5638800"/>
          <a:ext cx="330200" cy="444500"/>
        </p:xfrm>
        <a:graphic>
          <a:graphicData uri="http://schemas.openxmlformats.org/presentationml/2006/ole">
            <p:oleObj spid="_x0000_s2052" name="Equation" r:id="rId5" imgW="330120" imgH="444240" progId="Equation.3">
              <p:embed/>
            </p:oleObj>
          </a:graphicData>
        </a:graphic>
      </p:graphicFrame>
      <p:sp>
        <p:nvSpPr>
          <p:cNvPr id="27709" name="AutoShape 61"/>
          <p:cNvSpPr>
            <a:spLocks/>
          </p:cNvSpPr>
          <p:nvPr/>
        </p:nvSpPr>
        <p:spPr bwMode="auto">
          <a:xfrm rot="-5400000">
            <a:off x="5295900" y="2705100"/>
            <a:ext cx="228600" cy="1066800"/>
          </a:xfrm>
          <a:prstGeom prst="leftBracket">
            <a:avLst>
              <a:gd name="adj" fmla="val 3888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10" name="Line 62"/>
          <p:cNvSpPr>
            <a:spLocks noChangeShapeType="1"/>
          </p:cNvSpPr>
          <p:nvPr/>
        </p:nvSpPr>
        <p:spPr bwMode="auto">
          <a:xfrm>
            <a:off x="6400800" y="6553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11" name="Text Box 63"/>
          <p:cNvSpPr txBox="1">
            <a:spLocks noChangeArrowheads="1"/>
          </p:cNvSpPr>
          <p:nvPr/>
        </p:nvSpPr>
        <p:spPr bwMode="auto">
          <a:xfrm>
            <a:off x="5394325" y="6361113"/>
            <a:ext cx="857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Graph</a:t>
            </a:r>
          </a:p>
        </p:txBody>
      </p:sp>
      <p:graphicFrame>
        <p:nvGraphicFramePr>
          <p:cNvPr id="27712" name="Object 64"/>
          <p:cNvGraphicFramePr>
            <a:graphicFrameLocks noChangeAspect="1"/>
          </p:cNvGraphicFramePr>
          <p:nvPr/>
        </p:nvGraphicFramePr>
        <p:xfrm>
          <a:off x="457200" y="5181600"/>
          <a:ext cx="203200" cy="393700"/>
        </p:xfrm>
        <a:graphic>
          <a:graphicData uri="http://schemas.openxmlformats.org/presentationml/2006/ole">
            <p:oleObj spid="_x0000_s2053" name="Equation" r:id="rId6" imgW="203040" imgH="393480" progId="Equation.3">
              <p:embed/>
            </p:oleObj>
          </a:graphicData>
        </a:graphic>
      </p:graphicFrame>
      <p:graphicFrame>
        <p:nvGraphicFramePr>
          <p:cNvPr id="27713" name="Object 65"/>
          <p:cNvGraphicFramePr>
            <a:graphicFrameLocks noChangeAspect="1"/>
          </p:cNvGraphicFramePr>
          <p:nvPr/>
        </p:nvGraphicFramePr>
        <p:xfrm>
          <a:off x="1600200" y="5638800"/>
          <a:ext cx="292100" cy="431800"/>
        </p:xfrm>
        <a:graphic>
          <a:graphicData uri="http://schemas.openxmlformats.org/presentationml/2006/ole">
            <p:oleObj spid="_x0000_s2054" name="Equation" r:id="rId7" imgW="291960" imgH="431640" progId="Equation.3">
              <p:embed/>
            </p:oleObj>
          </a:graphicData>
        </a:graphic>
      </p:graphicFrame>
      <p:graphicFrame>
        <p:nvGraphicFramePr>
          <p:cNvPr id="27714" name="Object 66"/>
          <p:cNvGraphicFramePr>
            <a:graphicFrameLocks noChangeAspect="1"/>
          </p:cNvGraphicFramePr>
          <p:nvPr/>
        </p:nvGraphicFramePr>
        <p:xfrm>
          <a:off x="1905000" y="5257800"/>
          <a:ext cx="139700" cy="393700"/>
        </p:xfrm>
        <a:graphic>
          <a:graphicData uri="http://schemas.openxmlformats.org/presentationml/2006/ole">
            <p:oleObj spid="_x0000_s2055" name="Equation" r:id="rId8" imgW="139680" imgH="39348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096000" y="3048000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16         22        28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6172200" y="2895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6858794" y="28948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7467600" y="2895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019800" y="5791200"/>
            <a:ext cx="1797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25        62       156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5942806" y="5638800"/>
            <a:ext cx="3055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6629400" y="5638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7315200" y="5638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Graphing Calculator</a:t>
            </a:r>
            <a:endParaRPr lang="en-US" dirty="0"/>
          </a:p>
        </p:txBody>
      </p:sp>
      <p:pic>
        <p:nvPicPr>
          <p:cNvPr id="30724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95400" y="2286000"/>
            <a:ext cx="3200400" cy="2165350"/>
          </a:xfrm>
          <a:noFill/>
          <a:ln/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2330450"/>
            <a:ext cx="31242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524000" y="1828800"/>
            <a:ext cx="269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Flu cases grow </a:t>
            </a:r>
            <a:r>
              <a:rPr lang="en-US" b="1" u="sng"/>
              <a:t>linearly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5105400" y="1752600"/>
            <a:ext cx="278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Flu grows </a:t>
            </a:r>
            <a:r>
              <a:rPr lang="en-US" b="1" u="sng"/>
              <a:t>exponentially</a:t>
            </a:r>
          </a:p>
        </p:txBody>
      </p:sp>
      <p:sp>
        <p:nvSpPr>
          <p:cNvPr id="7" name="Rectangle 6"/>
          <p:cNvSpPr/>
          <p:nvPr/>
        </p:nvSpPr>
        <p:spPr>
          <a:xfrm>
            <a:off x="4249283" y="3244334"/>
            <a:ext cx="6454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0</a:t>
            </a:r>
            <a:r>
              <a:rPr lang="en-US" b="1" dirty="0" smtClean="0"/>
              <a:t> </a:t>
            </a:r>
            <a:r>
              <a:rPr lang="en-US" b="1" dirty="0" err="1" smtClean="0"/>
              <a:t>b</a:t>
            </a:r>
            <a:r>
              <a:rPr lang="en-US" b="1" baseline="30000" dirty="0" err="1" smtClean="0"/>
              <a:t>t</a:t>
            </a:r>
            <a:r>
              <a:rPr lang="en-US" b="1" baseline="30000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249283" y="3244334"/>
            <a:ext cx="6454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0</a:t>
            </a:r>
            <a:r>
              <a:rPr lang="en-US" b="1" dirty="0" smtClean="0"/>
              <a:t> </a:t>
            </a:r>
            <a:r>
              <a:rPr lang="en-US" b="1" dirty="0" err="1" smtClean="0"/>
              <a:t>b</a:t>
            </a:r>
            <a:r>
              <a:rPr lang="en-US" b="1" baseline="30000" dirty="0" err="1" smtClean="0"/>
              <a:t>t</a:t>
            </a:r>
            <a:r>
              <a:rPr lang="en-US" b="1" baseline="30000" dirty="0" smtClean="0"/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249283" y="3244334"/>
            <a:ext cx="6454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0</a:t>
            </a:r>
            <a:r>
              <a:rPr lang="en-US" b="1" dirty="0" smtClean="0"/>
              <a:t> </a:t>
            </a:r>
            <a:r>
              <a:rPr lang="en-US" b="1" dirty="0" err="1" smtClean="0"/>
              <a:t>b</a:t>
            </a:r>
            <a:r>
              <a:rPr lang="en-US" b="1" baseline="30000" dirty="0" err="1" smtClean="0"/>
              <a:t>t</a:t>
            </a:r>
            <a:r>
              <a:rPr lang="en-US" b="1" baseline="30000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Growth or Decay Factors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4582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600" b="1" u="sng" dirty="0">
                <a:solidFill>
                  <a:srgbClr val="FF0066"/>
                </a:solidFill>
              </a:rPr>
              <a:t>Functions that describe exponential growth or decay can be expressed in the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u="sng" dirty="0">
                <a:solidFill>
                  <a:srgbClr val="FF0066"/>
                </a:solidFill>
              </a:rPr>
              <a:t>standard form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b="1" u="sng" dirty="0">
              <a:solidFill>
                <a:srgbClr val="FF0066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/>
              <a:t>P(t) = P</a:t>
            </a:r>
            <a:r>
              <a:rPr lang="en-US" sz="1600" b="1" baseline="-25000" dirty="0"/>
              <a:t>o</a:t>
            </a:r>
            <a:r>
              <a:rPr lang="en-US" sz="1600" b="1" dirty="0"/>
              <a:t> b </a:t>
            </a:r>
            <a:r>
              <a:rPr lang="en-US" sz="1600" b="1" i="1" baseline="30000" dirty="0">
                <a:cs typeface="Times New Roman" pitchFamily="18" charset="0"/>
              </a:rPr>
              <a:t>t</a:t>
            </a:r>
            <a:r>
              <a:rPr lang="en-US" sz="1600" b="1" i="1" dirty="0">
                <a:cs typeface="Times New Roman" pitchFamily="18" charset="0"/>
              </a:rPr>
              <a:t> , </a:t>
            </a:r>
            <a:r>
              <a:rPr lang="en-US" sz="1600" b="1" dirty="0">
                <a:cs typeface="Times New Roman" pitchFamily="18" charset="0"/>
              </a:rPr>
              <a:t>where P</a:t>
            </a:r>
            <a:r>
              <a:rPr lang="en-US" sz="1600" b="1" baseline="-25000" dirty="0">
                <a:cs typeface="Times New Roman" pitchFamily="18" charset="0"/>
              </a:rPr>
              <a:t>o</a:t>
            </a:r>
            <a:r>
              <a:rPr lang="en-US" sz="1600" b="1" dirty="0">
                <a:cs typeface="Times New Roman" pitchFamily="18" charset="0"/>
              </a:rPr>
              <a:t> = P(0) is the initial value of the function P and </a:t>
            </a:r>
            <a:r>
              <a:rPr lang="en-US" sz="1600" b="1" dirty="0">
                <a:solidFill>
                  <a:srgbClr val="FF0000"/>
                </a:solidFill>
                <a:cs typeface="Times New Roman" pitchFamily="18" charset="0"/>
              </a:rPr>
              <a:t>b</a:t>
            </a:r>
            <a:r>
              <a:rPr lang="en-US" sz="1600" b="1" dirty="0">
                <a:cs typeface="Times New Roman" pitchFamily="18" charset="0"/>
              </a:rPr>
              <a:t> is the growth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cs typeface="Times New Roman" pitchFamily="18" charset="0"/>
              </a:rPr>
              <a:t>or decay factor.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b="1" dirty="0"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600" b="1" dirty="0">
                <a:cs typeface="Times New Roman" pitchFamily="18" charset="0"/>
              </a:rPr>
              <a:t>If b&gt; 1,  </a:t>
            </a:r>
            <a:r>
              <a:rPr lang="en-US" sz="1600" b="1" u="sng" dirty="0">
                <a:cs typeface="Times New Roman" pitchFamily="18" charset="0"/>
              </a:rPr>
              <a:t>P(t) is increasing</a:t>
            </a:r>
            <a:r>
              <a:rPr lang="en-US" sz="1600" b="1" dirty="0">
                <a:cs typeface="Times New Roman" pitchFamily="18" charset="0"/>
              </a:rPr>
              <a:t>, and b = 1 + r, where r represents percent </a:t>
            </a:r>
            <a:r>
              <a:rPr lang="en-US" sz="1600" b="1" u="sng" dirty="0" smtClean="0">
                <a:cs typeface="Times New Roman" pitchFamily="18" charset="0"/>
              </a:rPr>
              <a:t>increase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u="sng" dirty="0" smtClean="0">
                <a:cs typeface="Times New Roman" pitchFamily="18" charset="0"/>
              </a:rPr>
              <a:t>  </a:t>
            </a:r>
            <a:endParaRPr lang="en-US" sz="1600" b="1" u="sng" dirty="0"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600" b="1" dirty="0">
                <a:cs typeface="Times New Roman" pitchFamily="18" charset="0"/>
              </a:rPr>
              <a:t>Example  P(t) = 100(2)</a:t>
            </a:r>
            <a:r>
              <a:rPr lang="en-US" sz="1600" b="1" baseline="30000" dirty="0">
                <a:cs typeface="Times New Roman" pitchFamily="18" charset="0"/>
              </a:rPr>
              <a:t>t   </a:t>
            </a:r>
            <a:r>
              <a:rPr lang="en-US" sz="1600" b="1" dirty="0">
                <a:cs typeface="Times New Roman" pitchFamily="18" charset="0"/>
              </a:rPr>
              <a:t>Increasing   2 is a growth factor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b="1" dirty="0"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600" b="1" dirty="0">
                <a:cs typeface="Times New Roman" pitchFamily="18" charset="0"/>
              </a:rPr>
              <a:t>If 0&lt; b &lt; 1, </a:t>
            </a:r>
            <a:r>
              <a:rPr lang="en-US" sz="1600" b="1" u="sng" dirty="0">
                <a:cs typeface="Times New Roman" pitchFamily="18" charset="0"/>
              </a:rPr>
              <a:t>P(t) is decreasing</a:t>
            </a:r>
            <a:r>
              <a:rPr lang="en-US" sz="1600" b="1" dirty="0">
                <a:cs typeface="Times New Roman" pitchFamily="18" charset="0"/>
              </a:rPr>
              <a:t>, and a = 1 – r, where r  represents percent </a:t>
            </a:r>
            <a:r>
              <a:rPr lang="en-US" sz="1600" b="1" u="sng" dirty="0">
                <a:cs typeface="Times New Roman" pitchFamily="18" charset="0"/>
              </a:rPr>
              <a:t>decrease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b="1" u="sng" dirty="0"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600" b="1" dirty="0">
                <a:cs typeface="Times New Roman" pitchFamily="18" charset="0"/>
              </a:rPr>
              <a:t>Example  P(t) = 100(      ) </a:t>
            </a:r>
            <a:r>
              <a:rPr lang="en-US" sz="1600" b="1" i="1" baseline="30000" dirty="0">
                <a:cs typeface="Times New Roman" pitchFamily="18" charset="0"/>
              </a:rPr>
              <a:t>t     , </a:t>
            </a:r>
            <a:r>
              <a:rPr lang="en-US" sz="1600" b="1" dirty="0">
                <a:cs typeface="Times New Roman" pitchFamily="18" charset="0"/>
              </a:rPr>
              <a:t>Decreasing,    </a:t>
            </a:r>
            <a:r>
              <a:rPr lang="en-US" sz="1600" b="1" i="1" baseline="30000" dirty="0">
                <a:cs typeface="Times New Roman" pitchFamily="18" charset="0"/>
              </a:rPr>
              <a:t>   </a:t>
            </a:r>
            <a:r>
              <a:rPr lang="en-US" sz="1600" b="1" dirty="0">
                <a:cs typeface="Times New Roman" pitchFamily="18" charset="0"/>
              </a:rPr>
              <a:t>is a decay factor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b="1" dirty="0"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600" b="1" dirty="0"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u="sng" dirty="0">
                <a:solidFill>
                  <a:srgbClr val="FF0066"/>
                </a:solidFill>
                <a:cs typeface="Times New Roman" pitchFamily="18" charset="0"/>
              </a:rPr>
              <a:t>For bacteria population we have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u="sng" dirty="0">
                <a:cs typeface="Times New Roman" pitchFamily="18" charset="0"/>
              </a:rPr>
              <a:t>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cs typeface="Times New Roman" pitchFamily="18" charset="0"/>
              </a:rPr>
              <a:t>P(t) = 100.3 </a:t>
            </a:r>
            <a:r>
              <a:rPr lang="en-US" sz="1600" b="1" i="1" baseline="30000" dirty="0">
                <a:cs typeface="Times New Roman" pitchFamily="18" charset="0"/>
              </a:rPr>
              <a:t>t</a:t>
            </a:r>
            <a:endParaRPr lang="en-US" sz="1600" b="1" dirty="0"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600" b="1" dirty="0"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cs typeface="Times New Roman" pitchFamily="18" charset="0"/>
              </a:rPr>
              <a:t> P</a:t>
            </a:r>
            <a:r>
              <a:rPr lang="en-US" sz="1600" b="1" baseline="-25000" dirty="0">
                <a:cs typeface="Times New Roman" pitchFamily="18" charset="0"/>
              </a:rPr>
              <a:t>o</a:t>
            </a:r>
            <a:r>
              <a:rPr lang="en-US" sz="1600" b="1" dirty="0">
                <a:cs typeface="Times New Roman" pitchFamily="18" charset="0"/>
              </a:rPr>
              <a:t> = 100 and b = 3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b="1" dirty="0">
              <a:cs typeface="Times New Roman" pitchFamily="18" charset="0"/>
            </a:endParaRP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590800" y="3886200"/>
          <a:ext cx="152400" cy="393700"/>
        </p:xfrm>
        <a:graphic>
          <a:graphicData uri="http://schemas.openxmlformats.org/presentationml/2006/ole">
            <p:oleObj spid="_x0000_s1026" name="Equation" r:id="rId3" imgW="152280" imgH="393480" progId="Equation.3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4267200" y="3810000"/>
          <a:ext cx="152400" cy="393700"/>
        </p:xfrm>
        <a:graphic>
          <a:graphicData uri="http://schemas.openxmlformats.org/presentationml/2006/ole">
            <p:oleObj spid="_x0000_s1027" name="Equation" r:id="rId4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696200" cy="228600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Ch 4.1 Exponential Growth and Decay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772400" cy="51816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900" b="1" u="sng" dirty="0"/>
              <a:t>Population Growth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900" b="1" dirty="0"/>
              <a:t>In laboratory experiment the researchers establish 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900" b="1" dirty="0"/>
              <a:t>colony of 100 bacteria and monitor its growth. The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900" b="1" dirty="0"/>
              <a:t>experimenters discover that the colony </a:t>
            </a:r>
            <a:r>
              <a:rPr lang="en-US" sz="2900" b="1" u="sng" dirty="0"/>
              <a:t>triples</a:t>
            </a:r>
            <a:r>
              <a:rPr lang="en-US" sz="2900" b="1" dirty="0"/>
              <a:t> in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900" b="1" dirty="0"/>
              <a:t>population everyday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500" b="1" dirty="0" smtClean="0"/>
              <a:t>Solution</a:t>
            </a:r>
            <a:r>
              <a:rPr lang="en-US" sz="2500" dirty="0" smtClean="0"/>
              <a:t> - Population </a:t>
            </a:r>
            <a:r>
              <a:rPr lang="en-US" sz="2500" dirty="0"/>
              <a:t>P(t), of bacteria in t </a:t>
            </a:r>
            <a:r>
              <a:rPr lang="en-US" sz="2500" dirty="0" smtClean="0"/>
              <a:t>days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500" dirty="0" smtClean="0"/>
              <a:t>Exponential function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500" dirty="0" smtClean="0"/>
              <a:t>P(t) = P(0) ( b)</a:t>
            </a:r>
            <a:r>
              <a:rPr lang="en-US" sz="2500" b="1" i="1" baseline="30000" dirty="0" smtClean="0">
                <a:cs typeface="Times New Roman" pitchFamily="18" charset="0"/>
              </a:rPr>
              <a:t> t</a:t>
            </a:r>
            <a:r>
              <a:rPr lang="en-US" sz="2500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5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500" dirty="0"/>
              <a:t>P(0) = 100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500" dirty="0"/>
              <a:t>P(1) = 100.3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500" dirty="0"/>
              <a:t>P(2) = [100.3].3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500" dirty="0"/>
              <a:t>P(3) =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500" dirty="0"/>
              <a:t>P(4) =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500" dirty="0"/>
              <a:t>P(5) </a:t>
            </a:r>
            <a:r>
              <a:rPr lang="en-US" sz="2500" dirty="0" smtClean="0"/>
              <a:t>=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5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500" b="1" dirty="0" smtClean="0"/>
              <a:t>Exponential function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500" dirty="0" smtClean="0"/>
              <a:t>P(t) = P(0) ( b)</a:t>
            </a:r>
            <a:r>
              <a:rPr lang="en-US" sz="2500" b="1" i="1" baseline="30000" dirty="0" smtClean="0">
                <a:cs typeface="Times New Roman" pitchFamily="18" charset="0"/>
              </a:rPr>
              <a:t> t</a:t>
            </a:r>
            <a:r>
              <a:rPr lang="en-US" sz="2500" dirty="0" smtClean="0"/>
              <a:t> </a:t>
            </a:r>
            <a:endParaRPr lang="en-US" sz="25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500" b="1" dirty="0" smtClean="0"/>
              <a:t>The </a:t>
            </a:r>
            <a:r>
              <a:rPr lang="en-US" sz="2500" b="1" dirty="0"/>
              <a:t>function P(t) = 100(3) </a:t>
            </a:r>
            <a:r>
              <a:rPr lang="en-US" sz="2500" b="1" i="1" baseline="30000" dirty="0" smtClean="0">
                <a:cs typeface="Times New Roman" pitchFamily="18" charset="0"/>
              </a:rPr>
              <a:t>t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5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500" b="1" u="sng" dirty="0"/>
              <a:t>The no. of bacteria present after 8 days</a:t>
            </a:r>
            <a:r>
              <a:rPr lang="en-US" sz="2500" b="1" dirty="0"/>
              <a:t>= 100(3) </a:t>
            </a:r>
            <a:r>
              <a:rPr lang="en-US" sz="2500" b="1" i="1" baseline="30000" dirty="0">
                <a:cs typeface="Times New Roman" pitchFamily="18" charset="0"/>
              </a:rPr>
              <a:t>8</a:t>
            </a:r>
            <a:r>
              <a:rPr lang="en-US" sz="2500" b="1" i="1" dirty="0">
                <a:cs typeface="Times New Roman" pitchFamily="18" charset="0"/>
              </a:rPr>
              <a:t> = 656, 100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500" b="1" u="sng" dirty="0">
                <a:cs typeface="Times New Roman" pitchFamily="18" charset="0"/>
              </a:rPr>
              <a:t>After 36 hours  bacteria present</a:t>
            </a:r>
            <a:r>
              <a:rPr lang="en-US" sz="2500" b="1" dirty="0">
                <a:cs typeface="Times New Roman" pitchFamily="18" charset="0"/>
              </a:rPr>
              <a:t>   100 (3)</a:t>
            </a:r>
            <a:r>
              <a:rPr lang="en-US" sz="2500" b="1" baseline="30000" dirty="0">
                <a:cs typeface="Times New Roman" pitchFamily="18" charset="0"/>
              </a:rPr>
              <a:t>1.5</a:t>
            </a:r>
            <a:r>
              <a:rPr lang="en-US" sz="2500" b="1" dirty="0">
                <a:cs typeface="Times New Roman" pitchFamily="18" charset="0"/>
              </a:rPr>
              <a:t>= 520 (approx)</a:t>
            </a:r>
          </a:p>
        </p:txBody>
      </p:sp>
      <p:graphicFrame>
        <p:nvGraphicFramePr>
          <p:cNvPr id="3103" name="Group 31"/>
          <p:cNvGraphicFramePr>
            <a:graphicFrameLocks noGrp="1"/>
          </p:cNvGraphicFramePr>
          <p:nvPr/>
        </p:nvGraphicFramePr>
        <p:xfrm>
          <a:off x="6781800" y="1447800"/>
          <a:ext cx="1981200" cy="2773808"/>
        </p:xfrm>
        <a:graphic>
          <a:graphicData uri="http://schemas.openxmlformats.org/drawingml/2006/table">
            <a:tbl>
              <a:tblPr/>
              <a:tblGrid>
                <a:gridCol w="849086"/>
                <a:gridCol w="1132114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days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Population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24,300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8061325" y="6284913"/>
            <a:ext cx="819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Graph</a:t>
            </a:r>
          </a:p>
        </p:txBody>
      </p:sp>
      <p:sp>
        <p:nvSpPr>
          <p:cNvPr id="3105" name="Line 33"/>
          <p:cNvSpPr>
            <a:spLocks noChangeShapeType="1"/>
          </p:cNvSpPr>
          <p:nvPr/>
        </p:nvSpPr>
        <p:spPr bwMode="auto">
          <a:xfrm>
            <a:off x="8915400" y="6477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381000"/>
          </a:xfrm>
        </p:spPr>
        <p:txBody>
          <a:bodyPr>
            <a:normAutofit fontScale="90000"/>
          </a:bodyPr>
          <a:lstStyle/>
          <a:p>
            <a:r>
              <a:rPr lang="en-US" sz="2400" b="1" dirty="0"/>
              <a:t>Graph</a:t>
            </a:r>
            <a:r>
              <a:rPr lang="en-US" sz="2400" dirty="0"/>
              <a:t>  </a:t>
            </a:r>
            <a:r>
              <a:rPr lang="en-US" sz="2400" b="1" dirty="0"/>
              <a:t>Of  Exponential Growth</a:t>
            </a:r>
            <a:r>
              <a:rPr lang="en-US" sz="2400" dirty="0"/>
              <a:t> </a:t>
            </a:r>
            <a:r>
              <a:rPr lang="en-US" sz="2400" b="1" dirty="0"/>
              <a:t>( in Graph)</a:t>
            </a: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914400" y="6400800"/>
            <a:ext cx="632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V="1">
            <a:off x="914400" y="0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0" y="-304800"/>
            <a:ext cx="762000" cy="583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latin typeface="Times New Roman" pitchFamily="18" charset="0"/>
              </a:rPr>
              <a:t>  </a:t>
            </a:r>
            <a:r>
              <a:rPr lang="en-US" sz="1600" dirty="0">
                <a:latin typeface="Times New Roman" pitchFamily="18" charset="0"/>
              </a:rPr>
              <a:t>25,000</a:t>
            </a:r>
          </a:p>
          <a:p>
            <a:endParaRPr lang="en-US" sz="1600" dirty="0">
              <a:latin typeface="Times New Roman" pitchFamily="18" charset="0"/>
            </a:endParaRPr>
          </a:p>
          <a:p>
            <a:endParaRPr lang="en-US" sz="1600" dirty="0">
              <a:latin typeface="Times New Roman" pitchFamily="18" charset="0"/>
            </a:endParaRPr>
          </a:p>
          <a:p>
            <a:endParaRPr lang="en-US" sz="1600" dirty="0">
              <a:latin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</a:rPr>
              <a:t>   20,000</a:t>
            </a:r>
          </a:p>
          <a:p>
            <a:endParaRPr lang="en-US" sz="1600" dirty="0">
              <a:latin typeface="Times New Roman" pitchFamily="18" charset="0"/>
            </a:endParaRPr>
          </a:p>
          <a:p>
            <a:endParaRPr lang="en-US" sz="1600" dirty="0">
              <a:latin typeface="Times New Roman" pitchFamily="18" charset="0"/>
            </a:endParaRPr>
          </a:p>
          <a:p>
            <a:endParaRPr lang="en-US" sz="1600" dirty="0">
              <a:latin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</a:rPr>
              <a:t>   15,000</a:t>
            </a:r>
          </a:p>
          <a:p>
            <a:endParaRPr lang="en-US" sz="1600" dirty="0">
              <a:latin typeface="Times New Roman" pitchFamily="18" charset="0"/>
            </a:endParaRPr>
          </a:p>
          <a:p>
            <a:endParaRPr lang="en-US" sz="1600" dirty="0">
              <a:latin typeface="Times New Roman" pitchFamily="18" charset="0"/>
            </a:endParaRPr>
          </a:p>
          <a:p>
            <a:endParaRPr lang="en-US" sz="1600" dirty="0">
              <a:latin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</a:rPr>
              <a:t>   10,000</a:t>
            </a:r>
          </a:p>
          <a:p>
            <a:endParaRPr lang="en-US" sz="1600" dirty="0">
              <a:latin typeface="Times New Roman" pitchFamily="18" charset="0"/>
            </a:endParaRPr>
          </a:p>
          <a:p>
            <a:endParaRPr lang="en-US" sz="1600" dirty="0">
              <a:latin typeface="Times New Roman" pitchFamily="18" charset="0"/>
            </a:endParaRPr>
          </a:p>
          <a:p>
            <a:endParaRPr lang="en-US" sz="1600" dirty="0">
              <a:latin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</a:rPr>
              <a:t>     5000</a:t>
            </a:r>
          </a:p>
          <a:p>
            <a:endParaRPr lang="en-US" sz="1600" dirty="0">
              <a:latin typeface="Times New Roman" pitchFamily="18" charset="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828800" y="6521450"/>
            <a:ext cx="4930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Times New Roman" pitchFamily="18" charset="0"/>
              </a:rPr>
              <a:t>1               2                3               4                  5          </a:t>
            </a:r>
            <a:r>
              <a:rPr lang="en-US" sz="1600" b="1" dirty="0">
                <a:latin typeface="Times New Roman" pitchFamily="18" charset="0"/>
              </a:rPr>
              <a:t>Days </a:t>
            </a:r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 flipV="1">
            <a:off x="1905000" y="6096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endParaRPr lang="en-US" sz="2400" dirty="0">
              <a:latin typeface="Times New Roman" pitchFamily="18" charset="0"/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body" idx="1"/>
          </p:nvPr>
        </p:nvSpPr>
        <p:spPr>
          <a:xfrm flipV="1">
            <a:off x="2819400" y="5867400"/>
            <a:ext cx="76200" cy="76200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  <a:round/>
          </a:ln>
        </p:spPr>
        <p:txBody>
          <a:bodyPr>
            <a:normAutofit fontScale="25000" lnSpcReduction="20000"/>
          </a:bodyPr>
          <a:lstStyle/>
          <a:p>
            <a:pPr>
              <a:lnSpc>
                <a:spcPct val="90000"/>
              </a:lnSpc>
            </a:pPr>
            <a:endParaRPr lang="en-US" sz="2800" dirty="0"/>
          </a:p>
        </p:txBody>
      </p:sp>
      <p:sp>
        <p:nvSpPr>
          <p:cNvPr id="4105" name="Oval 9"/>
          <p:cNvSpPr>
            <a:spLocks noChangeArrowheads="1"/>
          </p:cNvSpPr>
          <p:nvPr/>
        </p:nvSpPr>
        <p:spPr bwMode="auto">
          <a:xfrm flipH="1">
            <a:off x="3657600" y="5715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6" name="Oval 10"/>
          <p:cNvSpPr>
            <a:spLocks noChangeArrowheads="1"/>
          </p:cNvSpPr>
          <p:nvPr/>
        </p:nvSpPr>
        <p:spPr bwMode="auto">
          <a:xfrm flipH="1">
            <a:off x="4572000" y="4495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7" name="Oval 11"/>
          <p:cNvSpPr>
            <a:spLocks noChangeArrowheads="1"/>
          </p:cNvSpPr>
          <p:nvPr/>
        </p:nvSpPr>
        <p:spPr bwMode="auto">
          <a:xfrm flipH="1">
            <a:off x="5638800" y="609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6858000" y="6629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V="1">
            <a:off x="304800" y="5715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-92075" y="6183313"/>
            <a:ext cx="1011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Times New Roman" pitchFamily="18" charset="0"/>
              </a:rPr>
              <a:t>Population</a:t>
            </a:r>
          </a:p>
        </p:txBody>
      </p:sp>
      <p:sp>
        <p:nvSpPr>
          <p:cNvPr id="4113" name="Oval 17"/>
          <p:cNvSpPr>
            <a:spLocks noChangeArrowheads="1"/>
          </p:cNvSpPr>
          <p:nvPr/>
        </p:nvSpPr>
        <p:spPr bwMode="auto">
          <a:xfrm flipV="1">
            <a:off x="914400" y="6248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/>
              <a:t>Compound Interest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686800" cy="502920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sz="2400" dirty="0"/>
              <a:t>The amount A(t) accumulated (principal plus interest) in an</a:t>
            </a:r>
          </a:p>
          <a:p>
            <a:pPr>
              <a:buFontTx/>
              <a:buNone/>
            </a:pPr>
            <a:r>
              <a:rPr lang="en-US" sz="2400" dirty="0"/>
              <a:t>account bearing interest compounded annually is </a:t>
            </a:r>
          </a:p>
          <a:p>
            <a:pPr>
              <a:buFontTx/>
              <a:buNone/>
            </a:pPr>
            <a:r>
              <a:rPr lang="en-US" sz="2400" dirty="0"/>
              <a:t>A(t) = P(1+ r)</a:t>
            </a:r>
            <a:r>
              <a:rPr lang="en-US" sz="2400" baseline="30000" dirty="0"/>
              <a:t>t</a:t>
            </a:r>
          </a:p>
          <a:p>
            <a:pPr>
              <a:buFontTx/>
              <a:buNone/>
            </a:pPr>
            <a:endParaRPr lang="en-US" sz="2400" baseline="30000" dirty="0"/>
          </a:p>
          <a:p>
            <a:pPr>
              <a:buFontTx/>
              <a:buNone/>
            </a:pPr>
            <a:r>
              <a:rPr lang="en-US" sz="2400" dirty="0"/>
              <a:t>Where </a:t>
            </a:r>
            <a:r>
              <a:rPr lang="en-US" sz="2400" b="1" dirty="0"/>
              <a:t>P</a:t>
            </a:r>
            <a:r>
              <a:rPr lang="en-US" sz="2400" dirty="0"/>
              <a:t>  is the </a:t>
            </a:r>
            <a:r>
              <a:rPr lang="en-US" sz="2400" b="1" u="sng" dirty="0"/>
              <a:t>principal invested</a:t>
            </a:r>
            <a:r>
              <a:rPr lang="en-US" sz="2400" dirty="0"/>
              <a:t>,</a:t>
            </a:r>
          </a:p>
          <a:p>
            <a:pPr>
              <a:buFontTx/>
              <a:buNone/>
            </a:pPr>
            <a:r>
              <a:rPr lang="en-US" sz="2400" dirty="0"/>
              <a:t>            </a:t>
            </a:r>
            <a:r>
              <a:rPr lang="en-US" sz="2400" b="1" dirty="0"/>
              <a:t>r</a:t>
            </a:r>
            <a:r>
              <a:rPr lang="en-US" sz="2400" dirty="0"/>
              <a:t>   is the </a:t>
            </a:r>
            <a:r>
              <a:rPr lang="en-US" sz="2400" b="1" u="sng" dirty="0"/>
              <a:t>interest rate</a:t>
            </a: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            </a:t>
            </a:r>
            <a:r>
              <a:rPr lang="en-US" sz="2400" b="1" dirty="0"/>
              <a:t>t</a:t>
            </a:r>
            <a:r>
              <a:rPr lang="en-US" sz="2400" dirty="0"/>
              <a:t>   is  the </a:t>
            </a:r>
            <a:r>
              <a:rPr lang="en-US" sz="2400" b="1" u="sng" dirty="0"/>
              <a:t>time period</a:t>
            </a:r>
            <a:r>
              <a:rPr lang="en-US" sz="2400" dirty="0"/>
              <a:t>, in years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b="1" u="sng" dirty="0"/>
              <a:t>For Example</a:t>
            </a:r>
            <a:r>
              <a:rPr lang="en-US" sz="2400" dirty="0"/>
              <a:t>  John invested $ 500 in an account that pays</a:t>
            </a:r>
          </a:p>
          <a:p>
            <a:pPr>
              <a:buFontTx/>
              <a:buNone/>
            </a:pPr>
            <a:r>
              <a:rPr lang="en-US" sz="2400" dirty="0"/>
              <a:t>6% interest compounded annually. How much is in John’s </a:t>
            </a:r>
          </a:p>
          <a:p>
            <a:pPr>
              <a:buFontTx/>
              <a:buNone/>
            </a:pPr>
            <a:r>
              <a:rPr lang="en-US" sz="2400" dirty="0"/>
              <a:t>account in 3 years </a:t>
            </a:r>
            <a:r>
              <a:rPr lang="en-US" sz="2400" dirty="0" smtClean="0"/>
              <a:t>?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b="1" u="sng" dirty="0"/>
              <a:t>Solution</a:t>
            </a: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/>
              <a:t>P = </a:t>
            </a:r>
            <a:r>
              <a:rPr lang="en-US" sz="2400" dirty="0" smtClean="0"/>
              <a:t>$500</a:t>
            </a:r>
            <a:r>
              <a:rPr lang="en-US" sz="2400" dirty="0"/>
              <a:t>, r = 6, t = 3 years</a:t>
            </a:r>
          </a:p>
          <a:p>
            <a:pPr>
              <a:buFontTx/>
              <a:buNone/>
            </a:pPr>
            <a:r>
              <a:rPr lang="en-US" sz="2400" dirty="0"/>
              <a:t>A = P (1 + r)</a:t>
            </a:r>
            <a:r>
              <a:rPr lang="en-US" sz="2400" baseline="30000" dirty="0"/>
              <a:t> t</a:t>
            </a:r>
            <a:r>
              <a:rPr lang="en-US" sz="2400" dirty="0"/>
              <a:t> = 500( 1 + </a:t>
            </a:r>
            <a:r>
              <a:rPr lang="en-US" sz="2400" dirty="0" smtClean="0"/>
              <a:t>.06</a:t>
            </a:r>
            <a:r>
              <a:rPr lang="en-US" sz="2400" dirty="0"/>
              <a:t>) </a:t>
            </a:r>
            <a:r>
              <a:rPr lang="en-US" sz="2400" baseline="30000" dirty="0"/>
              <a:t>3  </a:t>
            </a:r>
            <a:r>
              <a:rPr lang="en-US" sz="2400" dirty="0"/>
              <a:t>= 500 </a:t>
            </a:r>
            <a:r>
              <a:rPr lang="en-US" sz="2400" dirty="0" smtClean="0"/>
              <a:t>(1.06) </a:t>
            </a:r>
            <a:r>
              <a:rPr lang="en-US" sz="2400" baseline="30000" dirty="0"/>
              <a:t>3 </a:t>
            </a:r>
            <a:r>
              <a:rPr lang="en-US" sz="2400" dirty="0" smtClean="0"/>
              <a:t>= $595.508</a:t>
            </a:r>
            <a:endParaRPr lang="en-US" sz="24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990600"/>
          </a:xfrm>
        </p:spPr>
        <p:txBody>
          <a:bodyPr/>
          <a:lstStyle/>
          <a:p>
            <a:r>
              <a:rPr lang="en-US" sz="2800" dirty="0"/>
              <a:t>Comparing Linear Growth and Exponential Growth (pg 331)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534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/>
              <a:t>Let consider the two functions    </a:t>
            </a:r>
            <a:r>
              <a:rPr lang="en-US" sz="2400" dirty="0" smtClean="0"/>
              <a:t>     </a:t>
            </a:r>
            <a:r>
              <a:rPr lang="en-US" sz="1800" b="1" dirty="0" smtClean="0"/>
              <a:t>L(t</a:t>
            </a:r>
            <a:r>
              <a:rPr lang="en-US" sz="1800" b="1" dirty="0"/>
              <a:t>) = 5 + 2t   </a:t>
            </a:r>
            <a:r>
              <a:rPr lang="en-US" sz="1800" b="1" dirty="0" smtClean="0"/>
              <a:t>    and       </a:t>
            </a:r>
            <a:r>
              <a:rPr lang="en-US" sz="1800" b="1" dirty="0"/>
              <a:t>E(t) = 5.2 </a:t>
            </a:r>
            <a:r>
              <a:rPr lang="en-US" sz="1800" b="1" i="1" baseline="30000" dirty="0">
                <a:cs typeface="Times New Roman" pitchFamily="18" charset="0"/>
              </a:rPr>
              <a:t>t</a:t>
            </a:r>
          </a:p>
          <a:p>
            <a:pPr>
              <a:buFontTx/>
              <a:buNone/>
            </a:pPr>
            <a:r>
              <a:rPr lang="en-US" sz="1800" b="1" dirty="0">
                <a:solidFill>
                  <a:srgbClr val="FF0066"/>
                </a:solidFill>
              </a:rPr>
              <a:t> 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1219200" y="5181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V="1">
            <a:off x="1219200" y="19050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graphicFrame>
        <p:nvGraphicFramePr>
          <p:cNvPr id="6150" name="Group 6"/>
          <p:cNvGraphicFramePr>
            <a:graphicFrameLocks noGrp="1"/>
          </p:cNvGraphicFramePr>
          <p:nvPr/>
        </p:nvGraphicFramePr>
        <p:xfrm>
          <a:off x="6324600" y="2209800"/>
          <a:ext cx="2057400" cy="24384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6858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L(t)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E(t)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80" name="Line 36"/>
          <p:cNvSpPr>
            <a:spLocks noChangeShapeType="1"/>
          </p:cNvSpPr>
          <p:nvPr/>
        </p:nvSpPr>
        <p:spPr bwMode="auto">
          <a:xfrm flipV="1">
            <a:off x="1219200" y="4419600"/>
            <a:ext cx="441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6181" name="Arc 37"/>
          <p:cNvSpPr>
            <a:spLocks/>
          </p:cNvSpPr>
          <p:nvPr/>
        </p:nvSpPr>
        <p:spPr bwMode="auto">
          <a:xfrm flipV="1">
            <a:off x="1219200" y="2209800"/>
            <a:ext cx="1828800" cy="2743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82" name="Rectangle 38"/>
          <p:cNvSpPr>
            <a:spLocks noChangeArrowheads="1"/>
          </p:cNvSpPr>
          <p:nvPr/>
        </p:nvSpPr>
        <p:spPr bwMode="auto">
          <a:xfrm>
            <a:off x="3124200" y="41910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Times New Roman" pitchFamily="18" charset="0"/>
              </a:rPr>
              <a:t>L(t) = 5 + 2t</a:t>
            </a:r>
          </a:p>
        </p:txBody>
      </p:sp>
      <p:sp>
        <p:nvSpPr>
          <p:cNvPr id="6183" name="Rectangle 39"/>
          <p:cNvSpPr>
            <a:spLocks noChangeArrowheads="1"/>
          </p:cNvSpPr>
          <p:nvPr/>
        </p:nvSpPr>
        <p:spPr bwMode="auto">
          <a:xfrm>
            <a:off x="3505200" y="2408238"/>
            <a:ext cx="978153" cy="56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400" b="1" dirty="0" smtClean="0">
                <a:latin typeface="Times New Roman" pitchFamily="18" charset="0"/>
              </a:rPr>
              <a:t>Here </a:t>
            </a:r>
          </a:p>
          <a:p>
            <a:pPr>
              <a:spcBef>
                <a:spcPct val="20000"/>
              </a:spcBef>
            </a:pPr>
            <a:r>
              <a:rPr lang="en-US" sz="1400" b="1" dirty="0" smtClean="0">
                <a:latin typeface="Times New Roman" pitchFamily="18" charset="0"/>
              </a:rPr>
              <a:t>E(t</a:t>
            </a:r>
            <a:r>
              <a:rPr lang="en-US" sz="1400" b="1" dirty="0">
                <a:latin typeface="Times New Roman" pitchFamily="18" charset="0"/>
              </a:rPr>
              <a:t>) = 5.2 </a:t>
            </a:r>
            <a:r>
              <a:rPr lang="en-US" sz="1400" b="1" i="1" baseline="30000" dirty="0"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1295400" y="5257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 dirty="0">
              <a:latin typeface="Times New Roman" pitchFamily="18" charset="0"/>
            </a:endParaRP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1203325" y="5472113"/>
            <a:ext cx="4164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>
                <a:latin typeface="Times New Roman" pitchFamily="18" charset="0"/>
              </a:rPr>
              <a:t>0          1         2         3         4         5                   t</a:t>
            </a: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533400" y="2971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 dirty="0">
              <a:latin typeface="Times New Roman" pitchFamily="18" charset="0"/>
            </a:endParaRP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441325" y="3567113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>
                <a:latin typeface="Times New Roman" pitchFamily="18" charset="0"/>
              </a:rPr>
              <a:t>50</a:t>
            </a: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1600200" y="1524000"/>
            <a:ext cx="1031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Times New Roman" pitchFamily="18" charset="0"/>
              </a:rPr>
              <a:t>L(t) or E(t)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4860925" y="925513"/>
            <a:ext cx="4048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u="sng" dirty="0"/>
              <a:t>Linear Function</a:t>
            </a:r>
            <a:r>
              <a:rPr lang="en-US" sz="1400" b="1" dirty="0"/>
              <a:t>               </a:t>
            </a:r>
            <a:r>
              <a:rPr lang="en-US" sz="1400" b="1" u="sng" dirty="0"/>
              <a:t>Exponential  function</a:t>
            </a:r>
          </a:p>
        </p:txBody>
      </p:sp>
      <p:sp>
        <p:nvSpPr>
          <p:cNvPr id="6191" name="Line 47"/>
          <p:cNvSpPr>
            <a:spLocks noChangeShapeType="1"/>
          </p:cNvSpPr>
          <p:nvPr/>
        </p:nvSpPr>
        <p:spPr bwMode="auto">
          <a:xfrm flipV="1">
            <a:off x="3048000" y="205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352800" y="3810000"/>
            <a:ext cx="14466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y- intercept     slope </a:t>
            </a:r>
            <a:endParaRPr lang="en-US" sz="1200" dirty="0"/>
          </a:p>
        </p:txBody>
      </p:sp>
      <p:cxnSp>
        <p:nvCxnSpPr>
          <p:cNvPr id="20" name="Straight Arrow Connector 19"/>
          <p:cNvCxnSpPr>
            <a:stCxn id="6182" idx="0"/>
          </p:cNvCxnSpPr>
          <p:nvPr/>
        </p:nvCxnSpPr>
        <p:spPr>
          <a:xfrm rot="5400000" flipH="1" flipV="1">
            <a:off x="3714750" y="4095750"/>
            <a:ext cx="152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4114800" y="4038600"/>
            <a:ext cx="228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429000" y="1905000"/>
            <a:ext cx="1516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Exponential function</a:t>
            </a:r>
          </a:p>
          <a:p>
            <a:r>
              <a:rPr lang="en-US" sz="1200" b="1" dirty="0" smtClean="0"/>
              <a:t>p( t) = p(0) b</a:t>
            </a:r>
            <a:r>
              <a:rPr lang="en-US" sz="1200" b="1" dirty="0" smtClean="0">
                <a:latin typeface="Times New Roman" pitchFamily="18" charset="0"/>
              </a:rPr>
              <a:t> </a:t>
            </a:r>
            <a:r>
              <a:rPr lang="en-US" sz="1200" b="1" i="1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r>
              <a:rPr lang="en-US" sz="2800" dirty="0"/>
              <a:t>Ex 4.1, Pg  324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382000" cy="46021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400" b="1" u="sng" dirty="0"/>
              <a:t>No 1.</a:t>
            </a:r>
            <a:r>
              <a:rPr lang="en-US" sz="2400" dirty="0"/>
              <a:t> A population of 24 fruit flies </a:t>
            </a:r>
            <a:r>
              <a:rPr lang="en-US" sz="2400" u="sng" dirty="0"/>
              <a:t>triples </a:t>
            </a:r>
            <a:r>
              <a:rPr lang="en-US" sz="2400" dirty="0"/>
              <a:t>every month. How   many fruit flies will there be after </a:t>
            </a:r>
            <a:r>
              <a:rPr lang="en-US" sz="2400" u="sng" dirty="0"/>
              <a:t>6 months</a:t>
            </a:r>
            <a:r>
              <a:rPr lang="en-US" sz="2400" dirty="0" smtClean="0"/>
              <a:t>?? </a:t>
            </a:r>
            <a:r>
              <a:rPr lang="en-US" sz="2400" dirty="0"/>
              <a:t>( Assume that a month = 4 weeks</a:t>
            </a:r>
            <a:r>
              <a:rPr lang="en-US" sz="2400" dirty="0" smtClean="0"/>
              <a:t>) After </a:t>
            </a:r>
            <a:r>
              <a:rPr lang="en-US" sz="2400" u="sng" dirty="0" smtClean="0"/>
              <a:t>3 weeks ?</a:t>
            </a:r>
            <a:endParaRPr lang="en-US" sz="2400" u="sng" dirty="0"/>
          </a:p>
          <a:p>
            <a:pPr>
              <a:buFontTx/>
              <a:buNone/>
            </a:pPr>
            <a:r>
              <a:rPr lang="en-US" sz="2400" dirty="0"/>
              <a:t>    P(t) = P</a:t>
            </a:r>
            <a:r>
              <a:rPr lang="en-US" sz="2400" baseline="-25000" dirty="0"/>
              <a:t>0</a:t>
            </a:r>
            <a:r>
              <a:rPr lang="en-US" sz="2400" dirty="0"/>
              <a:t> a</a:t>
            </a:r>
            <a:r>
              <a:rPr lang="en-US" sz="2400" baseline="30000" dirty="0"/>
              <a:t>t</a:t>
            </a:r>
          </a:p>
          <a:p>
            <a:pPr>
              <a:buFontTx/>
              <a:buNone/>
            </a:pPr>
            <a:r>
              <a:rPr lang="en-US" sz="2400" b="1" u="sng" dirty="0"/>
              <a:t>1</a:t>
            </a:r>
            <a:r>
              <a:rPr lang="en-US" sz="2400" b="1" u="sng" baseline="30000" dirty="0"/>
              <a:t>st</a:t>
            </a:r>
            <a:r>
              <a:rPr lang="en-US" sz="2400" b="1" u="sng" dirty="0"/>
              <a:t> part</a:t>
            </a:r>
            <a:r>
              <a:rPr lang="en-US" sz="2400" dirty="0"/>
              <a:t>      P(t) = 24(3)</a:t>
            </a:r>
            <a:r>
              <a:rPr lang="en-US" sz="2400" baseline="30000" dirty="0"/>
              <a:t>t , </a:t>
            </a:r>
          </a:p>
          <a:p>
            <a:pPr>
              <a:buFontTx/>
              <a:buNone/>
            </a:pPr>
            <a:r>
              <a:rPr lang="en-US" sz="2400" baseline="30000" dirty="0"/>
              <a:t>                          </a:t>
            </a:r>
            <a:r>
              <a:rPr lang="en-US" sz="2400" dirty="0"/>
              <a:t>P</a:t>
            </a:r>
            <a:r>
              <a:rPr lang="en-US" sz="2400" baseline="-25000" dirty="0"/>
              <a:t>0</a:t>
            </a:r>
            <a:r>
              <a:rPr lang="en-US" sz="2400" dirty="0"/>
              <a:t>= 24,  a = 3, t = 6 months</a:t>
            </a:r>
          </a:p>
          <a:p>
            <a:pPr>
              <a:buFontTx/>
              <a:buNone/>
            </a:pPr>
            <a:r>
              <a:rPr lang="en-US" sz="2400" dirty="0"/>
              <a:t>                  P(6) = 24 (3)</a:t>
            </a:r>
            <a:r>
              <a:rPr lang="en-US" sz="2400" baseline="30000" dirty="0"/>
              <a:t>6</a:t>
            </a:r>
            <a:r>
              <a:rPr lang="en-US" sz="2400" dirty="0"/>
              <a:t>= 17496</a:t>
            </a:r>
          </a:p>
          <a:p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 </a:t>
            </a:r>
            <a:r>
              <a:rPr lang="en-US" sz="2400" b="1" u="sng" dirty="0"/>
              <a:t>2</a:t>
            </a:r>
            <a:r>
              <a:rPr lang="en-US" sz="2400" b="1" u="sng" baseline="30000" dirty="0"/>
              <a:t>nd</a:t>
            </a:r>
            <a:r>
              <a:rPr lang="en-US" sz="2400" b="1" u="sng" dirty="0"/>
              <a:t> part</a:t>
            </a:r>
            <a:r>
              <a:rPr lang="en-US" sz="2400" dirty="0"/>
              <a:t>     t = 3 weeks = ¾ </a:t>
            </a:r>
            <a:r>
              <a:rPr lang="en-US" sz="2400" dirty="0" err="1"/>
              <a:t>th</a:t>
            </a:r>
            <a:r>
              <a:rPr lang="en-US" sz="2400" dirty="0"/>
              <a:t> </a:t>
            </a:r>
            <a:r>
              <a:rPr lang="en-US" sz="2400" dirty="0" smtClean="0"/>
              <a:t>months ( 4 weeks = 1month )</a:t>
            </a: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                     P(3/4) = 24(3) </a:t>
            </a:r>
            <a:r>
              <a:rPr lang="en-US" sz="2400" baseline="30000" dirty="0"/>
              <a:t>¾  </a:t>
            </a:r>
            <a:r>
              <a:rPr lang="en-US" sz="2400" dirty="0"/>
              <a:t>=</a:t>
            </a:r>
            <a:r>
              <a:rPr lang="en-US" sz="2400" baseline="30000" dirty="0"/>
              <a:t> </a:t>
            </a:r>
            <a:r>
              <a:rPr lang="en-US" sz="2400" dirty="0"/>
              <a:t>54.78= 55 (approx)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965325" y="6208713"/>
            <a:ext cx="1987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Graph  and table</a:t>
            </a: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4038600" y="6477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819400"/>
            <a:ext cx="30480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2895600"/>
            <a:ext cx="25717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31" name="Text Box 7"/>
          <p:cNvSpPr txBox="1"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/>
              <a:t>         </a:t>
            </a:r>
            <a:r>
              <a:rPr lang="en-US" u="sng"/>
              <a:t>Graph</a:t>
            </a:r>
            <a:r>
              <a:rPr lang="en-US"/>
              <a:t>                </a:t>
            </a:r>
            <a:r>
              <a:rPr lang="en-US" u="sng"/>
              <a:t>Table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974725" y="1636713"/>
            <a:ext cx="1206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Enter Y = 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1905000" y="16002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/>
              <a:t>24(3)</a:t>
            </a:r>
            <a:r>
              <a:rPr lang="en-US" baseline="30000" dirty="0" smtClean="0"/>
              <a:t> t </a:t>
            </a:r>
            <a:r>
              <a:rPr lang="en-US" dirty="0" smtClean="0"/>
              <a:t>,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u="sng" dirty="0"/>
              <a:t>No 4</a:t>
            </a:r>
            <a:r>
              <a:rPr lang="en-US" sz="2800" dirty="0"/>
              <a:t>.  Pg 334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You got a </a:t>
            </a:r>
            <a:r>
              <a:rPr lang="en-US" sz="2800" b="1" u="sng" dirty="0"/>
              <a:t>5% raise</a:t>
            </a:r>
            <a:r>
              <a:rPr lang="en-US" sz="2800" dirty="0"/>
              <a:t> in January, but then in March everyone took a pay </a:t>
            </a:r>
            <a:r>
              <a:rPr lang="en-US" sz="2800" b="1" u="sng" dirty="0"/>
              <a:t>cut of </a:t>
            </a:r>
            <a:r>
              <a:rPr lang="en-US" sz="2800" b="1" u="sng" dirty="0" smtClean="0"/>
              <a:t>5%</a:t>
            </a:r>
            <a:r>
              <a:rPr lang="en-US" sz="2800" dirty="0" smtClean="0"/>
              <a:t>. </a:t>
            </a:r>
            <a:r>
              <a:rPr lang="en-US" sz="2800" dirty="0"/>
              <a:t>How does your new salary </a:t>
            </a:r>
            <a:r>
              <a:rPr lang="en-US" sz="2800" b="1" u="sng" dirty="0"/>
              <a:t>compare</a:t>
            </a:r>
            <a:r>
              <a:rPr lang="en-US" sz="2800" dirty="0"/>
              <a:t> to what it was last </a:t>
            </a:r>
            <a:br>
              <a:rPr lang="en-US" sz="2800" dirty="0"/>
            </a:br>
            <a:r>
              <a:rPr lang="en-US" sz="2800" dirty="0"/>
              <a:t>December ?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2800" b="1" dirty="0"/>
          </a:p>
          <a:p>
            <a:pPr>
              <a:lnSpc>
                <a:spcPct val="90000"/>
              </a:lnSpc>
              <a:buFontTx/>
              <a:buNone/>
            </a:pPr>
            <a:endParaRPr lang="en-US" sz="28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u="sng" dirty="0"/>
              <a:t>Solution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S = initial salary. After 5% raise, your salary was </a:t>
            </a: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/>
              <a:t>(</a:t>
            </a:r>
            <a:r>
              <a:rPr lang="en-US" sz="2800" dirty="0"/>
              <a:t>1 + 0.05)S = 1.05S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In March the amount 1.05S </a:t>
            </a:r>
            <a:r>
              <a:rPr lang="en-US" sz="2800" b="1" u="sng" dirty="0"/>
              <a:t>decreased</a:t>
            </a:r>
            <a:r>
              <a:rPr lang="en-US" sz="2800" dirty="0"/>
              <a:t> by 5%, so your current salary is (1-0.05)(1.05S)= (0.95)(1.05S)= 0.9975S.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Your </a:t>
            </a:r>
            <a:r>
              <a:rPr lang="en-US" sz="2800" b="1" u="sng" dirty="0"/>
              <a:t>new salary is 99.75%</a:t>
            </a:r>
            <a:r>
              <a:rPr lang="en-US" sz="2800" dirty="0"/>
              <a:t> of what it was last DECEMBER.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1102</Words>
  <Application>Microsoft Office PowerPoint</Application>
  <PresentationFormat>On-screen Show (4:3)</PresentationFormat>
  <Paragraphs>259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CHAPTER 4. 1 </vt:lpstr>
      <vt:lpstr>Growth or Decay Factors</vt:lpstr>
      <vt:lpstr>Ch 4.1 Exponential Growth and Decay</vt:lpstr>
      <vt:lpstr>Graph  Of  Exponential Growth ( in Graph)</vt:lpstr>
      <vt:lpstr>Compound Interest</vt:lpstr>
      <vt:lpstr>Comparing Linear Growth and Exponential Growth (pg 331)</vt:lpstr>
      <vt:lpstr>Ex 4.1, Pg  324</vt:lpstr>
      <vt:lpstr>         Graph                Table</vt:lpstr>
      <vt:lpstr>  No 4.  Pg 334  You got a 5% raise in January, but then in March everyone took a pay cut of 5%. How does your new salary compare to what it was last  December ? </vt:lpstr>
      <vt:lpstr>                Ex 4.1 , No 11- A typical behive contains 20,000 insects. The  population can increase in size by a factor of 2.5 every 6 weeks. How many bees could there be after 4 weeks ? After 20 weeks? a) Write a function that describes exponential growth. b) Use calculator to graph the function c) Evaluate the function at the given values  Solution-  a) P(t) = 20,000(2.5) t/6 b) Here we use Xmin = 0 , Xmax = 25, Ymin = 0, and Ymax = 500,000 c) After 4 weeks, there are P(4) = 20,000(2.5)4/6= 36,840 bees. After 20 weeks, there are  P(20) = 20,000(2.5)20/6=424,128bees </vt:lpstr>
      <vt:lpstr>46. Each table describes exponential growth or decay. Find the growth or decay factor.  Complete the table. Round values to two decimal places if necessary  </vt:lpstr>
      <vt:lpstr>57. a) Find the initial value and the growth or decay factor. b) Write a formula for the function</vt:lpstr>
      <vt:lpstr>No 70, Pg 339. Over the week end the Midland Infirmary identifies four cases of Asian flu. Three days later it has treated a total of ten cases</vt:lpstr>
      <vt:lpstr>In Graphing Calculator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</dc:title>
  <dc:creator>Learning Technology Center</dc:creator>
  <cp:lastModifiedBy>Staff</cp:lastModifiedBy>
  <cp:revision>16</cp:revision>
  <dcterms:created xsi:type="dcterms:W3CDTF">2008-10-20T15:45:23Z</dcterms:created>
  <dcterms:modified xsi:type="dcterms:W3CDTF">2009-03-04T18:55:32Z</dcterms:modified>
</cp:coreProperties>
</file>